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Lst>
  <p:notesMasterIdLst>
    <p:notesMasterId r:id="rId16"/>
  </p:notesMasterIdLst>
  <p:sldIdLst>
    <p:sldId id="256" r:id="rId2"/>
    <p:sldId id="259" r:id="rId3"/>
    <p:sldId id="261" r:id="rId4"/>
    <p:sldId id="262" r:id="rId5"/>
    <p:sldId id="257" r:id="rId6"/>
    <p:sldId id="258" r:id="rId7"/>
    <p:sldId id="267" r:id="rId8"/>
    <p:sldId id="271" r:id="rId9"/>
    <p:sldId id="265" r:id="rId10"/>
    <p:sldId id="266" r:id="rId11"/>
    <p:sldId id="268" r:id="rId12"/>
    <p:sldId id="269" r:id="rId13"/>
    <p:sldId id="270"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87520"/>
  </p:normalViewPr>
  <p:slideViewPr>
    <p:cSldViewPr snapToGrid="0" snapToObjects="1">
      <p:cViewPr varScale="1">
        <p:scale>
          <a:sx n="96" d="100"/>
          <a:sy n="96"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82E08-AC55-A048-83D9-8C6BB68626E9}"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84DC0-363A-AA47-9D1C-11096C93CC7C}" type="slidenum">
              <a:rPr lang="en-US" smtClean="0"/>
              <a:t>‹#›</a:t>
            </a:fld>
            <a:endParaRPr lang="en-US"/>
          </a:p>
        </p:txBody>
      </p:sp>
    </p:spTree>
    <p:extLst>
      <p:ext uri="{BB962C8B-B14F-4D97-AF65-F5344CB8AC3E}">
        <p14:creationId xmlns:p14="http://schemas.microsoft.com/office/powerpoint/2010/main" val="111202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 are group 11. The topic of our master project is </a:t>
            </a:r>
            <a:r>
              <a:rPr lang="en-US" sz="1200" dirty="0">
                <a:solidFill>
                  <a:schemeClr val="tx1"/>
                </a:solidFill>
              </a:rPr>
              <a:t>Commodity information integrated recommendation system based on crawler technology and geographic location, and the name of our application is Octopus. </a:t>
            </a:r>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1</a:t>
            </a:fld>
            <a:endParaRPr lang="en-US"/>
          </a:p>
        </p:txBody>
      </p:sp>
    </p:spTree>
    <p:extLst>
      <p:ext uri="{BB962C8B-B14F-4D97-AF65-F5344CB8AC3E}">
        <p14:creationId xmlns:p14="http://schemas.microsoft.com/office/powerpoint/2010/main" val="3011019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get the websites of the nearby stores, Selenium’s web driver will visit those websites to get the html content. However, this cannot be achieve</a:t>
            </a:r>
            <a:r>
              <a:rPr lang="en-US" altLang="zh-TW" dirty="0"/>
              <a:t>d by simply visiting a URL. For example, the image here is the website of the Target near San Jose State University. We have to click the “make it my store” button to make this store the store we want to visit.  Selenium can do this task for us because it can imitate user’s behavior and interact with the websites automatically in the backend. </a:t>
            </a:r>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10</a:t>
            </a:fld>
            <a:endParaRPr lang="en-US"/>
          </a:p>
        </p:txBody>
      </p:sp>
    </p:spTree>
    <p:extLst>
      <p:ext uri="{BB962C8B-B14F-4D97-AF65-F5344CB8AC3E}">
        <p14:creationId xmlns:p14="http://schemas.microsoft.com/office/powerpoint/2010/main" val="2593060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using Selenium is entering text into a text box. The image here is the website of the Walgreens near San Jose State University. To search for a specific product in this Walgreens, this cannot be achieved by simply visiting a URL. We have to first visit the website of Walgreens and enter the product we want to search in the search bar, and this can also be automated by using Selenium in the backend.</a:t>
            </a:r>
          </a:p>
        </p:txBody>
      </p:sp>
      <p:sp>
        <p:nvSpPr>
          <p:cNvPr id="4" name="Slide Number Placeholder 3"/>
          <p:cNvSpPr>
            <a:spLocks noGrp="1"/>
          </p:cNvSpPr>
          <p:nvPr>
            <p:ph type="sldNum" sz="quarter" idx="5"/>
          </p:nvPr>
        </p:nvSpPr>
        <p:spPr/>
        <p:txBody>
          <a:bodyPr/>
          <a:lstStyle/>
          <a:p>
            <a:fld id="{28F84DC0-363A-AA47-9D1C-11096C93CC7C}" type="slidenum">
              <a:rPr lang="en-US" smtClean="0"/>
              <a:t>11</a:t>
            </a:fld>
            <a:endParaRPr lang="en-US"/>
          </a:p>
        </p:txBody>
      </p:sp>
    </p:spTree>
    <p:extLst>
      <p:ext uri="{BB962C8B-B14F-4D97-AF65-F5344CB8AC3E}">
        <p14:creationId xmlns:p14="http://schemas.microsoft.com/office/powerpoint/2010/main" val="3039555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the html content of the web pages, in step 3 we use a python library called Beautiful Soup to scrape the information we want in the html content. This image is the html content of the product page for beef in the Target near San Jose State University. Under each &lt;li&gt; tag contains the information of a single product. For example, If we want to get the first product name pointed by this red arrow, we have to tell Beautiful Soup to look for the content under this blue highlighted tag of the first &lt;li&gt; tag. This might sound a bit complicated, but basically Beautiful Soup can find information by the HTML tags.</a:t>
            </a:r>
          </a:p>
        </p:txBody>
      </p:sp>
      <p:sp>
        <p:nvSpPr>
          <p:cNvPr id="4" name="Slide Number Placeholder 3"/>
          <p:cNvSpPr>
            <a:spLocks noGrp="1"/>
          </p:cNvSpPr>
          <p:nvPr>
            <p:ph type="sldNum" sz="quarter" idx="5"/>
          </p:nvPr>
        </p:nvSpPr>
        <p:spPr/>
        <p:txBody>
          <a:bodyPr/>
          <a:lstStyle/>
          <a:p>
            <a:fld id="{28F84DC0-363A-AA47-9D1C-11096C93CC7C}" type="slidenum">
              <a:rPr lang="en-US" smtClean="0"/>
              <a:t>12</a:t>
            </a:fld>
            <a:endParaRPr lang="en-US"/>
          </a:p>
        </p:txBody>
      </p:sp>
    </p:spTree>
    <p:extLst>
      <p:ext uri="{BB962C8B-B14F-4D97-AF65-F5344CB8AC3E}">
        <p14:creationId xmlns:p14="http://schemas.microsoft.com/office/powerpoint/2010/main" val="389584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Multithreading is applied in our app to speed up the whole process I just talked about. One thread responsible for one website, and the speed is almost two times faster compared to the speed without using multithreading. The reason that it speed up so much is that there is a lot of time spent in I/O waiting when visiting websites, Multithreading can make other threads work while a thread is waiting for the I/O process to be done.</a:t>
            </a:r>
          </a:p>
        </p:txBody>
      </p:sp>
      <p:sp>
        <p:nvSpPr>
          <p:cNvPr id="4" name="Slide Number Placeholder 3"/>
          <p:cNvSpPr>
            <a:spLocks noGrp="1"/>
          </p:cNvSpPr>
          <p:nvPr>
            <p:ph type="sldNum" sz="quarter" idx="5"/>
          </p:nvPr>
        </p:nvSpPr>
        <p:spPr/>
        <p:txBody>
          <a:bodyPr/>
          <a:lstStyle/>
          <a:p>
            <a:fld id="{28F84DC0-363A-AA47-9D1C-11096C93CC7C}" type="slidenum">
              <a:rPr lang="en-US" smtClean="0"/>
              <a:t>13</a:t>
            </a:fld>
            <a:endParaRPr lang="en-US"/>
          </a:p>
        </p:txBody>
      </p:sp>
    </p:spTree>
    <p:extLst>
      <p:ext uri="{BB962C8B-B14F-4D97-AF65-F5344CB8AC3E}">
        <p14:creationId xmlns:p14="http://schemas.microsoft.com/office/powerpoint/2010/main" val="969457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for our pre</a:t>
            </a:r>
            <a:r>
              <a:rPr lang="en-US" altLang="zh-TW" dirty="0"/>
              <a:t>sentation. </a:t>
            </a:r>
            <a:r>
              <a:rPr lang="en-US" dirty="0"/>
              <a:t>Thank you for your time! Any questions?</a:t>
            </a:r>
          </a:p>
        </p:txBody>
      </p:sp>
      <p:sp>
        <p:nvSpPr>
          <p:cNvPr id="4" name="Slide Number Placeholder 3"/>
          <p:cNvSpPr>
            <a:spLocks noGrp="1"/>
          </p:cNvSpPr>
          <p:nvPr>
            <p:ph type="sldNum" sz="quarter" idx="5"/>
          </p:nvPr>
        </p:nvSpPr>
        <p:spPr/>
        <p:txBody>
          <a:bodyPr/>
          <a:lstStyle/>
          <a:p>
            <a:fld id="{28F84DC0-363A-AA47-9D1C-11096C93CC7C}" type="slidenum">
              <a:rPr lang="en-US" smtClean="0"/>
              <a:t>14</a:t>
            </a:fld>
            <a:endParaRPr lang="en-US"/>
          </a:p>
        </p:txBody>
      </p:sp>
    </p:spTree>
    <p:extLst>
      <p:ext uri="{BB962C8B-B14F-4D97-AF65-F5344CB8AC3E}">
        <p14:creationId xmlns:p14="http://schemas.microsoft.com/office/powerpoint/2010/main" val="1868289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Octopus? What problem can it solve?</a:t>
            </a:r>
          </a:p>
        </p:txBody>
      </p:sp>
      <p:sp>
        <p:nvSpPr>
          <p:cNvPr id="4" name="Slide Number Placeholder 3"/>
          <p:cNvSpPr>
            <a:spLocks noGrp="1"/>
          </p:cNvSpPr>
          <p:nvPr>
            <p:ph type="sldNum" sz="quarter" idx="5"/>
          </p:nvPr>
        </p:nvSpPr>
        <p:spPr/>
        <p:txBody>
          <a:bodyPr/>
          <a:lstStyle/>
          <a:p>
            <a:fld id="{28F84DC0-363A-AA47-9D1C-11096C93CC7C}" type="slidenum">
              <a:rPr lang="en-US" smtClean="0"/>
              <a:t>2</a:t>
            </a:fld>
            <a:endParaRPr lang="en-US"/>
          </a:p>
        </p:txBody>
      </p:sp>
    </p:spTree>
    <p:extLst>
      <p:ext uri="{BB962C8B-B14F-4D97-AF65-F5344CB8AC3E}">
        <p14:creationId xmlns:p14="http://schemas.microsoft.com/office/powerpoint/2010/main" val="354135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Forbes’s report. The revenue of E-commerce of Walmart skyrocketed to 35% due to the pandemic. However, no matter how much it has increased, in-store shopping is still the main-stream shopping style. Customers prefer in-store shopping not only because they can get the products faster but also have better guarantee of the product’s quality. </a:t>
            </a:r>
          </a:p>
          <a:p>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3</a:t>
            </a:fld>
            <a:endParaRPr lang="en-US"/>
          </a:p>
        </p:txBody>
      </p:sp>
    </p:spTree>
    <p:extLst>
      <p:ext uri="{BB962C8B-B14F-4D97-AF65-F5344CB8AC3E}">
        <p14:creationId xmlns:p14="http://schemas.microsoft.com/office/powerpoint/2010/main" val="21751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due to the pandemic, products such as toilet paper, face mask, and hand sanitizer, are often out of stock, which causes the customers to spend time visiting several stores but cannot get what they need, because they don’t have the </a:t>
            </a:r>
            <a:r>
              <a:rPr lang="en-US" dirty="0">
                <a:sym typeface="Wingdings" pitchFamily="2" charset="2"/>
              </a:rPr>
              <a:t>inventory information of the stores in advance, and that’s why we need Octopus! Our app grabs information for you near you just like an octopus stretching its hands in all directions!</a:t>
            </a:r>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4</a:t>
            </a:fld>
            <a:endParaRPr lang="en-US"/>
          </a:p>
        </p:txBody>
      </p:sp>
    </p:spTree>
    <p:extLst>
      <p:ext uri="{BB962C8B-B14F-4D97-AF65-F5344CB8AC3E}">
        <p14:creationId xmlns:p14="http://schemas.microsoft.com/office/powerpoint/2010/main" val="227915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Octopus? </a:t>
            </a:r>
          </a:p>
        </p:txBody>
      </p:sp>
      <p:sp>
        <p:nvSpPr>
          <p:cNvPr id="4" name="Slide Number Placeholder 3"/>
          <p:cNvSpPr>
            <a:spLocks noGrp="1"/>
          </p:cNvSpPr>
          <p:nvPr>
            <p:ph type="sldNum" sz="quarter" idx="5"/>
          </p:nvPr>
        </p:nvSpPr>
        <p:spPr/>
        <p:txBody>
          <a:bodyPr/>
          <a:lstStyle/>
          <a:p>
            <a:fld id="{28F84DC0-363A-AA47-9D1C-11096C93CC7C}" type="slidenum">
              <a:rPr lang="en-US" smtClean="0"/>
              <a:t>5</a:t>
            </a:fld>
            <a:endParaRPr lang="en-US"/>
          </a:p>
        </p:txBody>
      </p:sp>
    </p:spTree>
    <p:extLst>
      <p:ext uri="{BB962C8B-B14F-4D97-AF65-F5344CB8AC3E}">
        <p14:creationId xmlns:p14="http://schemas.microsoft.com/office/powerpoint/2010/main" val="318878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Octopus is a web application that utilizes crawler technology to scrape the inventory information of the stores, that is., Walmart, Target, and Walgreens, near the users</a:t>
            </a:r>
            <a:r>
              <a:rPr lang="en-US" sz="1200" dirty="0"/>
              <a:t>, and then integrate the information into one single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By choosing a location on the map and entering a product name in the search page, users can get the search</a:t>
            </a:r>
            <a:r>
              <a:rPr lang="zh-TW" altLang="en-US" dirty="0"/>
              <a:t> </a:t>
            </a:r>
            <a:r>
              <a:rPr lang="en-US" altLang="zh-TW" dirty="0"/>
              <a:t>results</a:t>
            </a:r>
            <a:r>
              <a:rPr lang="en-US" dirty="0"/>
              <a:t> including the locations of the stores and the inventory information of the stores in the search results page. Users can also sort the products by price or ratings and add products to their watchlists if something is temporarily out of stock. </a:t>
            </a:r>
          </a:p>
        </p:txBody>
      </p:sp>
      <p:sp>
        <p:nvSpPr>
          <p:cNvPr id="4" name="Slide Number Placeholder 3"/>
          <p:cNvSpPr>
            <a:spLocks noGrp="1"/>
          </p:cNvSpPr>
          <p:nvPr>
            <p:ph type="sldNum" sz="quarter" idx="5"/>
          </p:nvPr>
        </p:nvSpPr>
        <p:spPr/>
        <p:txBody>
          <a:bodyPr/>
          <a:lstStyle/>
          <a:p>
            <a:fld id="{28F84DC0-363A-AA47-9D1C-11096C93CC7C}" type="slidenum">
              <a:rPr lang="en-US" smtClean="0"/>
              <a:t>6</a:t>
            </a:fld>
            <a:endParaRPr lang="en-US"/>
          </a:p>
        </p:txBody>
      </p:sp>
    </p:spTree>
    <p:extLst>
      <p:ext uri="{BB962C8B-B14F-4D97-AF65-F5344CB8AC3E}">
        <p14:creationId xmlns:p14="http://schemas.microsoft.com/office/powerpoint/2010/main" val="3692849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technology behind Octopus.</a:t>
            </a:r>
          </a:p>
        </p:txBody>
      </p:sp>
      <p:sp>
        <p:nvSpPr>
          <p:cNvPr id="4" name="Slide Number Placeholder 3"/>
          <p:cNvSpPr>
            <a:spLocks noGrp="1"/>
          </p:cNvSpPr>
          <p:nvPr>
            <p:ph type="sldNum" sz="quarter" idx="5"/>
          </p:nvPr>
        </p:nvSpPr>
        <p:spPr/>
        <p:txBody>
          <a:bodyPr/>
          <a:lstStyle/>
          <a:p>
            <a:fld id="{28F84DC0-363A-AA47-9D1C-11096C93CC7C}" type="slidenum">
              <a:rPr lang="en-US" smtClean="0"/>
              <a:t>7</a:t>
            </a:fld>
            <a:endParaRPr lang="en-US"/>
          </a:p>
        </p:txBody>
      </p:sp>
    </p:spTree>
    <p:extLst>
      <p:ext uri="{BB962C8B-B14F-4D97-AF65-F5344CB8AC3E}">
        <p14:creationId xmlns:p14="http://schemas.microsoft.com/office/powerpoint/2010/main" val="226686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image shows the workflow of the main function of Octopus. After the backend gets the user’s location and the product  he or she wants to search, the first step is to get the locations and the websites of the stores near the user by using Google search API. The second step is to visit the websites of the stores just obtained from the first step to get the html content of the web pages using a library called selenium, and the third step is to scrape the product information in these html content using a python library called </a:t>
            </a:r>
            <a:r>
              <a:rPr lang="en-US" sz="1200" kern="1200" dirty="0" err="1">
                <a:solidFill>
                  <a:schemeClr val="tx1"/>
                </a:solidFill>
                <a:effectLst/>
                <a:latin typeface="+mn-lt"/>
                <a:ea typeface="+mn-ea"/>
                <a:cs typeface="+mn-cs"/>
              </a:rPr>
              <a:t>BeautifulSoup</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thing I want to mention here is that, step 2 together with step 3 is called web scraping or web crawling, this is a technology that enables us to make a request to a webpage and get the information in it.</a:t>
            </a:r>
          </a:p>
          <a:p>
            <a:endParaRPr lang="en-US" dirty="0"/>
          </a:p>
        </p:txBody>
      </p:sp>
      <p:sp>
        <p:nvSpPr>
          <p:cNvPr id="4" name="Slide Number Placeholder 3"/>
          <p:cNvSpPr>
            <a:spLocks noGrp="1"/>
          </p:cNvSpPr>
          <p:nvPr>
            <p:ph type="sldNum" sz="quarter" idx="5"/>
          </p:nvPr>
        </p:nvSpPr>
        <p:spPr/>
        <p:txBody>
          <a:bodyPr/>
          <a:lstStyle/>
          <a:p>
            <a:fld id="{28F84DC0-363A-AA47-9D1C-11096C93CC7C}" type="slidenum">
              <a:rPr lang="en-US" smtClean="0"/>
              <a:t>8</a:t>
            </a:fld>
            <a:endParaRPr lang="en-US"/>
          </a:p>
        </p:txBody>
      </p:sp>
    </p:spTree>
    <p:extLst>
      <p:ext uri="{BB962C8B-B14F-4D97-AF65-F5344CB8AC3E}">
        <p14:creationId xmlns:p14="http://schemas.microsoft.com/office/powerpoint/2010/main" val="3225982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first step. To get the websites and locations of the stores near the users, we have to use Google Search API. You might wonder why don’t we use the web scraping method I just mentioned. It is because certain information such as website of the store is not shown in the HTML content of Google Maps search results. This Google search API is offered by a company called </a:t>
            </a:r>
            <a:r>
              <a:rPr lang="en-US" dirty="0" err="1"/>
              <a:t>SerpApi</a:t>
            </a:r>
            <a:r>
              <a:rPr lang="en-US" dirty="0"/>
              <a:t>, which will give you basically every information you can see in the Google Maps search results. </a:t>
            </a:r>
          </a:p>
        </p:txBody>
      </p:sp>
      <p:sp>
        <p:nvSpPr>
          <p:cNvPr id="4" name="Slide Number Placeholder 3"/>
          <p:cNvSpPr>
            <a:spLocks noGrp="1"/>
          </p:cNvSpPr>
          <p:nvPr>
            <p:ph type="sldNum" sz="quarter" idx="5"/>
          </p:nvPr>
        </p:nvSpPr>
        <p:spPr/>
        <p:txBody>
          <a:bodyPr/>
          <a:lstStyle/>
          <a:p>
            <a:fld id="{28F84DC0-363A-AA47-9D1C-11096C93CC7C}" type="slidenum">
              <a:rPr lang="en-US" smtClean="0"/>
              <a:t>9</a:t>
            </a:fld>
            <a:endParaRPr lang="en-US"/>
          </a:p>
        </p:txBody>
      </p:sp>
    </p:spTree>
    <p:extLst>
      <p:ext uri="{BB962C8B-B14F-4D97-AF65-F5344CB8AC3E}">
        <p14:creationId xmlns:p14="http://schemas.microsoft.com/office/powerpoint/2010/main" val="36168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11/30/21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2856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11/30/21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0873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11/30/21</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8777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11/30/21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0276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11/30/21</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5495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11/30/21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7629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11/30/21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1162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11/30/21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8498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11/30/21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58787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11/30/21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818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11/30/21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0897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11/30/21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11887534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6E1BA79-2601-4B84-B06B-C190DD3BB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ight Triangle 81">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Document 83">
            <a:extLst>
              <a:ext uri="{FF2B5EF4-FFF2-40B4-BE49-F238E27FC236}">
                <a16:creationId xmlns:a16="http://schemas.microsoft.com/office/drawing/2014/main" id="{F1706A98-4A44-4A24-94AF-D17D535C5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6" name="Group 85">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7" name="Straight Connector 86">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6CA830B-BE9B-C444-917C-BC560AB67F8E}"/>
              </a:ext>
            </a:extLst>
          </p:cNvPr>
          <p:cNvSpPr>
            <a:spLocks noGrp="1"/>
          </p:cNvSpPr>
          <p:nvPr>
            <p:ph type="ctrTitle"/>
          </p:nvPr>
        </p:nvSpPr>
        <p:spPr>
          <a:xfrm>
            <a:off x="453142" y="1895696"/>
            <a:ext cx="5380226" cy="3290730"/>
          </a:xfrm>
        </p:spPr>
        <p:txBody>
          <a:bodyPr vert="horz" lIns="91440" tIns="45720" rIns="91440" bIns="45720" rtlCol="0" anchor="t">
            <a:normAutofit fontScale="90000"/>
          </a:bodyPr>
          <a:lstStyle/>
          <a:p>
            <a:pPr algn="l"/>
            <a:r>
              <a:rPr lang="en-US" sz="3000" dirty="0">
                <a:latin typeface="+mn-lt"/>
              </a:rPr>
              <a:t>Commodity information integrated recommendation system based on crawler technology and geographic location</a:t>
            </a:r>
            <a:br>
              <a:rPr lang="en-US" sz="3000" dirty="0">
                <a:latin typeface="+mn-lt"/>
              </a:rPr>
            </a:br>
            <a:br>
              <a:rPr lang="en-US" sz="3000" dirty="0">
                <a:latin typeface="+mn-lt"/>
              </a:rPr>
            </a:br>
            <a:r>
              <a:rPr lang="en-US" sz="2000" dirty="0">
                <a:latin typeface="+mn-lt"/>
              </a:rPr>
              <a:t>by </a:t>
            </a:r>
            <a:br>
              <a:rPr lang="en-US" sz="2000" dirty="0">
                <a:latin typeface="+mn-lt"/>
              </a:rPr>
            </a:br>
            <a:br>
              <a:rPr lang="en-US" sz="2000" dirty="0">
                <a:latin typeface="+mn-lt"/>
              </a:rPr>
            </a:br>
            <a:r>
              <a:rPr lang="en-US" sz="2000" dirty="0">
                <a:latin typeface="+mn-lt"/>
              </a:rPr>
              <a:t>Brian Hsu, </a:t>
            </a:r>
            <a:r>
              <a:rPr lang="en-US" sz="2000" dirty="0" err="1">
                <a:latin typeface="+mn-lt"/>
              </a:rPr>
              <a:t>Xiaohan</a:t>
            </a:r>
            <a:r>
              <a:rPr lang="en-US" sz="2000" dirty="0">
                <a:latin typeface="+mn-lt"/>
              </a:rPr>
              <a:t> Jiang, Lei Zhang, </a:t>
            </a:r>
            <a:r>
              <a:rPr lang="en-US" sz="2000" dirty="0" err="1">
                <a:latin typeface="+mn-lt"/>
              </a:rPr>
              <a:t>Yakun</a:t>
            </a:r>
            <a:r>
              <a:rPr lang="en-US" sz="2000" dirty="0">
                <a:latin typeface="+mn-lt"/>
              </a:rPr>
              <a:t> Feng</a:t>
            </a:r>
            <a:br>
              <a:rPr lang="en-US" sz="6600" dirty="0"/>
            </a:br>
            <a:endParaRPr lang="en-US" sz="3000" dirty="0"/>
          </a:p>
        </p:txBody>
      </p:sp>
      <p:sp>
        <p:nvSpPr>
          <p:cNvPr id="5" name="TextBox 4">
            <a:extLst>
              <a:ext uri="{FF2B5EF4-FFF2-40B4-BE49-F238E27FC236}">
                <a16:creationId xmlns:a16="http://schemas.microsoft.com/office/drawing/2014/main" id="{1281A29D-7A26-E341-868A-C9E3C909DF9E}"/>
              </a:ext>
            </a:extLst>
          </p:cNvPr>
          <p:cNvSpPr txBox="1"/>
          <p:nvPr/>
        </p:nvSpPr>
        <p:spPr>
          <a:xfrm>
            <a:off x="420715" y="805486"/>
            <a:ext cx="2608406" cy="1646605"/>
          </a:xfrm>
          <a:prstGeom prst="rect">
            <a:avLst/>
          </a:prstGeom>
          <a:noFill/>
        </p:spPr>
        <p:txBody>
          <a:bodyPr wrap="none" rtlCol="0">
            <a:spAutoFit/>
          </a:bodyPr>
          <a:lstStyle/>
          <a:p>
            <a:pPr>
              <a:spcAft>
                <a:spcPts val="600"/>
              </a:spcAft>
            </a:pPr>
            <a:r>
              <a:rPr lang="en-US" sz="4800" dirty="0"/>
              <a:t>Octopus</a:t>
            </a:r>
          </a:p>
          <a:p>
            <a:pPr>
              <a:spcAft>
                <a:spcPts val="600"/>
              </a:spcAft>
            </a:pPr>
            <a:endParaRPr lang="en-US" sz="4800" dirty="0"/>
          </a:p>
        </p:txBody>
      </p:sp>
      <p:pic>
        <p:nvPicPr>
          <p:cNvPr id="21" name="Picture 20" descr="Graphical user interface, application&#10;&#10;Description automatically generated">
            <a:extLst>
              <a:ext uri="{FF2B5EF4-FFF2-40B4-BE49-F238E27FC236}">
                <a16:creationId xmlns:a16="http://schemas.microsoft.com/office/drawing/2014/main" id="{E93C8416-E9BF-2E42-8494-80BE92910F9C}"/>
              </a:ext>
            </a:extLst>
          </p:cNvPr>
          <p:cNvPicPr>
            <a:picLocks noChangeAspect="1"/>
          </p:cNvPicPr>
          <p:nvPr/>
        </p:nvPicPr>
        <p:blipFill>
          <a:blip r:embed="rId4"/>
          <a:stretch>
            <a:fillRect/>
          </a:stretch>
        </p:blipFill>
        <p:spPr>
          <a:xfrm>
            <a:off x="5980604" y="0"/>
            <a:ext cx="6202017" cy="6858000"/>
          </a:xfrm>
          <a:prstGeom prst="rect">
            <a:avLst/>
          </a:prstGeom>
        </p:spPr>
      </p:pic>
    </p:spTree>
    <p:extLst>
      <p:ext uri="{BB962C8B-B14F-4D97-AF65-F5344CB8AC3E}">
        <p14:creationId xmlns:p14="http://schemas.microsoft.com/office/powerpoint/2010/main" val="38176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9752-CAF0-8A48-9939-2583B99B3A94}"/>
              </a:ext>
            </a:extLst>
          </p:cNvPr>
          <p:cNvSpPr>
            <a:spLocks noGrp="1"/>
          </p:cNvSpPr>
          <p:nvPr>
            <p:ph type="title"/>
          </p:nvPr>
        </p:nvSpPr>
        <p:spPr/>
        <p:txBody>
          <a:bodyPr/>
          <a:lstStyle/>
          <a:p>
            <a:r>
              <a:rPr lang="en-US" dirty="0"/>
              <a:t>Selenium – Step 2</a:t>
            </a:r>
          </a:p>
        </p:txBody>
      </p:sp>
      <p:sp>
        <p:nvSpPr>
          <p:cNvPr id="3" name="Content Placeholder 2">
            <a:extLst>
              <a:ext uri="{FF2B5EF4-FFF2-40B4-BE49-F238E27FC236}">
                <a16:creationId xmlns:a16="http://schemas.microsoft.com/office/drawing/2014/main" id="{7D509983-28EB-2A4A-999B-2F7851D370E7}"/>
              </a:ext>
            </a:extLst>
          </p:cNvPr>
          <p:cNvSpPr>
            <a:spLocks noGrp="1"/>
          </p:cNvSpPr>
          <p:nvPr>
            <p:ph idx="1"/>
          </p:nvPr>
        </p:nvSpPr>
        <p:spPr>
          <a:xfrm>
            <a:off x="457200" y="2225835"/>
            <a:ext cx="4547455" cy="3951128"/>
          </a:xfrm>
        </p:spPr>
        <p:txBody>
          <a:bodyPr>
            <a:normAutofit/>
          </a:bodyPr>
          <a:lstStyle/>
          <a:p>
            <a:r>
              <a:rPr lang="en-US" sz="2400" dirty="0"/>
              <a:t>To visit the store and get the inventory information, user interactions such as clicking a button is necessary. </a:t>
            </a:r>
          </a:p>
          <a:p>
            <a:pPr marL="0" indent="0">
              <a:buNone/>
            </a:pPr>
            <a:r>
              <a:rPr lang="en-US" sz="2400" dirty="0">
                <a:sym typeface="Wingdings" pitchFamily="2" charset="2"/>
              </a:rPr>
              <a:t> </a:t>
            </a:r>
            <a:r>
              <a:rPr lang="en-US" sz="2400" dirty="0"/>
              <a:t>A library called Selenium can automate the user interactions</a:t>
            </a:r>
            <a:r>
              <a:rPr lang="zh-TW" altLang="en-US" sz="2400" dirty="0"/>
              <a:t> </a:t>
            </a:r>
            <a:r>
              <a:rPr lang="en-US" altLang="zh-TW" sz="2400" dirty="0"/>
              <a:t>with the web pages </a:t>
            </a:r>
            <a:r>
              <a:rPr lang="en-US" sz="2400" dirty="0"/>
              <a:t>in the backend.</a:t>
            </a:r>
          </a:p>
        </p:txBody>
      </p:sp>
      <p:pic>
        <p:nvPicPr>
          <p:cNvPr id="2050" name="Picture 2">
            <a:extLst>
              <a:ext uri="{FF2B5EF4-FFF2-40B4-BE49-F238E27FC236}">
                <a16:creationId xmlns:a16="http://schemas.microsoft.com/office/drawing/2014/main" id="{A07E8318-DB1D-4545-9BFA-9CBFC699E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655" y="2225834"/>
            <a:ext cx="6175477" cy="355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7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6881A-3042-C340-9038-6B07AEA85452}"/>
              </a:ext>
            </a:extLst>
          </p:cNvPr>
          <p:cNvSpPr>
            <a:spLocks noGrp="1"/>
          </p:cNvSpPr>
          <p:nvPr>
            <p:ph type="title"/>
          </p:nvPr>
        </p:nvSpPr>
        <p:spPr/>
        <p:txBody>
          <a:bodyPr/>
          <a:lstStyle/>
          <a:p>
            <a:r>
              <a:rPr lang="en-US" dirty="0"/>
              <a:t>Selenium – Step 2 (Cont’d)</a:t>
            </a:r>
          </a:p>
        </p:txBody>
      </p:sp>
      <p:pic>
        <p:nvPicPr>
          <p:cNvPr id="3074" name="Picture 2">
            <a:extLst>
              <a:ext uri="{FF2B5EF4-FFF2-40B4-BE49-F238E27FC236}">
                <a16:creationId xmlns:a16="http://schemas.microsoft.com/office/drawing/2014/main" id="{18C9BE5C-BB3C-3D42-BA8C-526B332A5D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4045" y="2133599"/>
            <a:ext cx="6740388" cy="3875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B26F19-C851-9F4B-9511-D54E002DF759}"/>
              </a:ext>
            </a:extLst>
          </p:cNvPr>
          <p:cNvSpPr txBox="1"/>
          <p:nvPr/>
        </p:nvSpPr>
        <p:spPr>
          <a:xfrm>
            <a:off x="457201" y="2133599"/>
            <a:ext cx="4236720" cy="3785652"/>
          </a:xfrm>
          <a:prstGeom prst="rect">
            <a:avLst/>
          </a:prstGeom>
          <a:noFill/>
        </p:spPr>
        <p:txBody>
          <a:bodyPr wrap="square" rtlCol="0">
            <a:spAutoFit/>
          </a:bodyPr>
          <a:lstStyle/>
          <a:p>
            <a:r>
              <a:rPr lang="en-US" sz="2400" dirty="0">
                <a:solidFill>
                  <a:schemeClr val="bg1"/>
                </a:solidFill>
              </a:rPr>
              <a:t>To search for a specific product in a specific store, this cannot be done by simply visiting a URL. Entering text into a search bar is necessary.</a:t>
            </a:r>
          </a:p>
          <a:p>
            <a:endParaRPr lang="en-US" sz="2400" dirty="0">
              <a:solidFill>
                <a:schemeClr val="bg1"/>
              </a:solidFill>
            </a:endParaRPr>
          </a:p>
          <a:p>
            <a:r>
              <a:rPr lang="en-US" sz="2400" dirty="0">
                <a:solidFill>
                  <a:schemeClr val="bg1"/>
                </a:solidFill>
                <a:sym typeface="Wingdings" pitchFamily="2" charset="2"/>
              </a:rPr>
              <a:t> Use Selenium to automate this user interaction in the backend.</a:t>
            </a:r>
            <a:endParaRPr lang="en-US" sz="2400" dirty="0">
              <a:solidFill>
                <a:schemeClr val="bg1"/>
              </a:solidFill>
            </a:endParaRPr>
          </a:p>
        </p:txBody>
      </p:sp>
    </p:spTree>
    <p:extLst>
      <p:ext uri="{BB962C8B-B14F-4D97-AF65-F5344CB8AC3E}">
        <p14:creationId xmlns:p14="http://schemas.microsoft.com/office/powerpoint/2010/main" val="344160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76D2-9080-4147-BC7E-4159C939D724}"/>
              </a:ext>
            </a:extLst>
          </p:cNvPr>
          <p:cNvSpPr>
            <a:spLocks noGrp="1"/>
          </p:cNvSpPr>
          <p:nvPr>
            <p:ph type="title"/>
          </p:nvPr>
        </p:nvSpPr>
        <p:spPr/>
        <p:txBody>
          <a:bodyPr/>
          <a:lstStyle/>
          <a:p>
            <a:r>
              <a:rPr lang="en-US" dirty="0"/>
              <a:t>Beautiful Soup – Step 3</a:t>
            </a:r>
          </a:p>
        </p:txBody>
      </p:sp>
      <p:pic>
        <p:nvPicPr>
          <p:cNvPr id="4098" name="Picture 2">
            <a:extLst>
              <a:ext uri="{FF2B5EF4-FFF2-40B4-BE49-F238E27FC236}">
                <a16:creationId xmlns:a16="http://schemas.microsoft.com/office/drawing/2014/main" id="{4AB35711-677C-0B49-B6D1-EAEAC61CB4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98151" y="2148840"/>
            <a:ext cx="7093849" cy="3859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6882D11-A283-594E-96E0-281422A04272}"/>
              </a:ext>
            </a:extLst>
          </p:cNvPr>
          <p:cNvSpPr/>
          <p:nvPr/>
        </p:nvSpPr>
        <p:spPr>
          <a:xfrm>
            <a:off x="182880" y="2343835"/>
            <a:ext cx="4770120" cy="3785652"/>
          </a:xfrm>
          <a:prstGeom prst="rect">
            <a:avLst/>
          </a:prstGeom>
        </p:spPr>
        <p:txBody>
          <a:bodyPr wrap="square">
            <a:spAutoFit/>
          </a:bodyPr>
          <a:lstStyle/>
          <a:p>
            <a:r>
              <a:rPr lang="en-US" sz="2400" dirty="0">
                <a:solidFill>
                  <a:schemeClr val="bg1"/>
                </a:solidFill>
              </a:rPr>
              <a:t>Beautiful Soup is a python library that can scrape anything in the html content visible to us.</a:t>
            </a:r>
          </a:p>
          <a:p>
            <a:endParaRPr lang="en-US" sz="2400" dirty="0">
              <a:solidFill>
                <a:schemeClr val="bg1"/>
              </a:solidFill>
            </a:endParaRPr>
          </a:p>
          <a:p>
            <a:r>
              <a:rPr lang="en-US" sz="2400" dirty="0">
                <a:solidFill>
                  <a:schemeClr val="bg1"/>
                </a:solidFill>
              </a:rPr>
              <a:t>Ex: To get the first product name in the web page, tell Beautiful Soup to get the content under the </a:t>
            </a:r>
          </a:p>
          <a:p>
            <a:r>
              <a:rPr lang="en-US" sz="2400" dirty="0">
                <a:solidFill>
                  <a:schemeClr val="bg1"/>
                </a:solidFill>
              </a:rPr>
              <a:t>&lt;div class = “h-display-flex”&gt; tag of the first &lt;li&gt; tag.</a:t>
            </a:r>
          </a:p>
        </p:txBody>
      </p:sp>
    </p:spTree>
    <p:extLst>
      <p:ext uri="{BB962C8B-B14F-4D97-AF65-F5344CB8AC3E}">
        <p14:creationId xmlns:p14="http://schemas.microsoft.com/office/powerpoint/2010/main" val="3642402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009A-3913-C746-8F66-78EB4B3AD441}"/>
              </a:ext>
            </a:extLst>
          </p:cNvPr>
          <p:cNvSpPr>
            <a:spLocks noGrp="1"/>
          </p:cNvSpPr>
          <p:nvPr>
            <p:ph type="title"/>
          </p:nvPr>
        </p:nvSpPr>
        <p:spPr/>
        <p:txBody>
          <a:bodyPr/>
          <a:lstStyle/>
          <a:p>
            <a:r>
              <a:rPr lang="en-US" dirty="0"/>
              <a:t>Multithreading</a:t>
            </a:r>
          </a:p>
        </p:txBody>
      </p:sp>
      <p:pic>
        <p:nvPicPr>
          <p:cNvPr id="5124" name="Picture 4">
            <a:extLst>
              <a:ext uri="{FF2B5EF4-FFF2-40B4-BE49-F238E27FC236}">
                <a16:creationId xmlns:a16="http://schemas.microsoft.com/office/drawing/2014/main" id="{183FB701-1A28-2748-8185-E27658021D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99121" y="2345214"/>
            <a:ext cx="7594600" cy="3403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80B48E-8BE3-A24D-BF2D-E6FF300FAEA3}"/>
              </a:ext>
            </a:extLst>
          </p:cNvPr>
          <p:cNvSpPr txBox="1"/>
          <p:nvPr/>
        </p:nvSpPr>
        <p:spPr>
          <a:xfrm>
            <a:off x="457199" y="2514600"/>
            <a:ext cx="4313584"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Multithreading is applied to speed up the whole process.</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Each thread</a:t>
            </a:r>
          </a:p>
          <a:p>
            <a:r>
              <a:rPr lang="en-US" sz="2400" dirty="0">
                <a:solidFill>
                  <a:schemeClr val="bg1"/>
                </a:solidFill>
              </a:rPr>
              <a:t>is responsible for one website. </a:t>
            </a:r>
          </a:p>
          <a:p>
            <a:endParaRPr lang="en-US" sz="2400" dirty="0">
              <a:solidFill>
                <a:schemeClr val="bg1"/>
              </a:solidFill>
            </a:endParaRPr>
          </a:p>
          <a:p>
            <a:r>
              <a:rPr lang="en-US" sz="2400" dirty="0">
                <a:solidFill>
                  <a:schemeClr val="bg1"/>
                </a:solidFill>
                <a:sym typeface="Wingdings" pitchFamily="2" charset="2"/>
              </a:rPr>
              <a:t> Speed is two times faster!</a:t>
            </a:r>
            <a:endParaRPr lang="en-US" sz="2400" dirty="0">
              <a:solidFill>
                <a:schemeClr val="bg1"/>
              </a:solidFill>
            </a:endParaRPr>
          </a:p>
        </p:txBody>
      </p:sp>
    </p:spTree>
    <p:extLst>
      <p:ext uri="{BB962C8B-B14F-4D97-AF65-F5344CB8AC3E}">
        <p14:creationId xmlns:p14="http://schemas.microsoft.com/office/powerpoint/2010/main" val="3836650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F8F0-E550-0E45-B3BC-6D35DA9300CE}"/>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81E66CCC-9C45-B845-A057-AFAF9E1FB9EB}"/>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Thank you!</a:t>
            </a:r>
          </a:p>
          <a:p>
            <a:pPr marL="0" indent="0" algn="ctr">
              <a:buNone/>
            </a:pPr>
            <a:r>
              <a:rPr lang="en-US" sz="4800" dirty="0"/>
              <a:t>Q/A</a:t>
            </a:r>
          </a:p>
        </p:txBody>
      </p:sp>
    </p:spTree>
    <p:extLst>
      <p:ext uri="{BB962C8B-B14F-4D97-AF65-F5344CB8AC3E}">
        <p14:creationId xmlns:p14="http://schemas.microsoft.com/office/powerpoint/2010/main" val="61956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Octopus in action on the seabed">
            <a:extLst>
              <a:ext uri="{FF2B5EF4-FFF2-40B4-BE49-F238E27FC236}">
                <a16:creationId xmlns:a16="http://schemas.microsoft.com/office/drawing/2014/main" id="{4956794F-8CF0-4837-83D4-963DA0BC43AF}"/>
              </a:ext>
            </a:extLst>
          </p:cNvPr>
          <p:cNvPicPr>
            <a:picLocks noChangeAspect="1"/>
          </p:cNvPicPr>
          <p:nvPr/>
        </p:nvPicPr>
        <p:blipFill rotWithShape="1">
          <a:blip r:embed="rId3"/>
          <a:srcRect t="25000"/>
          <a:stretch/>
        </p:blipFill>
        <p:spPr>
          <a:xfrm>
            <a:off x="0" y="11"/>
            <a:ext cx="12191980" cy="6857989"/>
          </a:xfrm>
          <a:prstGeom prst="rect">
            <a:avLst/>
          </a:prstGeom>
        </p:spPr>
      </p:pic>
      <p:grpSp>
        <p:nvGrpSpPr>
          <p:cNvPr id="81" name="Group 8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2" name="Straight Connector 8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5A356-8113-BE45-AE39-6277BDA7D758}"/>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Why Octopus?</a:t>
            </a:r>
          </a:p>
        </p:txBody>
      </p:sp>
    </p:spTree>
    <p:extLst>
      <p:ext uri="{BB962C8B-B14F-4D97-AF65-F5344CB8AC3E}">
        <p14:creationId xmlns:p14="http://schemas.microsoft.com/office/powerpoint/2010/main" val="4190231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1E5B-DAAF-A542-BB07-AB07A4D8D126}"/>
              </a:ext>
            </a:extLst>
          </p:cNvPr>
          <p:cNvSpPr>
            <a:spLocks noGrp="1"/>
          </p:cNvSpPr>
          <p:nvPr>
            <p:ph type="title"/>
          </p:nvPr>
        </p:nvSpPr>
        <p:spPr/>
        <p:txBody>
          <a:bodyPr/>
          <a:lstStyle/>
          <a:p>
            <a:r>
              <a:rPr lang="en-US" dirty="0"/>
              <a:t>Why Octopus?</a:t>
            </a:r>
          </a:p>
        </p:txBody>
      </p:sp>
      <p:sp>
        <p:nvSpPr>
          <p:cNvPr id="3" name="Content Placeholder 2">
            <a:extLst>
              <a:ext uri="{FF2B5EF4-FFF2-40B4-BE49-F238E27FC236}">
                <a16:creationId xmlns:a16="http://schemas.microsoft.com/office/drawing/2014/main" id="{B4F730FE-CD09-0C48-AD26-8175616AB585}"/>
              </a:ext>
            </a:extLst>
          </p:cNvPr>
          <p:cNvSpPr>
            <a:spLocks noGrp="1"/>
          </p:cNvSpPr>
          <p:nvPr>
            <p:ph idx="1"/>
          </p:nvPr>
        </p:nvSpPr>
        <p:spPr/>
        <p:txBody>
          <a:bodyPr>
            <a:normAutofit fontScale="70000" lnSpcReduction="20000"/>
          </a:bodyPr>
          <a:lstStyle/>
          <a:p>
            <a:pPr>
              <a:lnSpc>
                <a:spcPct val="120000"/>
              </a:lnSpc>
            </a:pPr>
            <a:r>
              <a:rPr lang="en-US" dirty="0"/>
              <a:t>According to Forbes’s report, E-commerce accounts for around 35% of Walmart’s total revenue in 2021, which skyrocketed due to the pandemic.</a:t>
            </a:r>
          </a:p>
          <a:p>
            <a:pPr marL="0" indent="0">
              <a:lnSpc>
                <a:spcPct val="120000"/>
              </a:lnSpc>
              <a:buNone/>
            </a:pPr>
            <a:r>
              <a:rPr lang="en-US" dirty="0">
                <a:sym typeface="Wingdings" pitchFamily="2" charset="2"/>
              </a:rPr>
              <a:t>     Offline sales account for 65%, which is still the mainstream shopping style.</a:t>
            </a:r>
          </a:p>
          <a:p>
            <a:pPr marL="0" indent="0">
              <a:lnSpc>
                <a:spcPct val="120000"/>
              </a:lnSpc>
              <a:buNone/>
            </a:pPr>
            <a:r>
              <a:rPr lang="en-US" dirty="0">
                <a:sym typeface="Wingdings" pitchFamily="2" charset="2"/>
              </a:rPr>
              <a:t>    (nearly 2 times the amount of the online sales)</a:t>
            </a:r>
          </a:p>
          <a:p>
            <a:pPr marL="0" indent="0">
              <a:lnSpc>
                <a:spcPct val="120000"/>
              </a:lnSpc>
              <a:buNone/>
            </a:pPr>
            <a:endParaRPr lang="en-US" dirty="0"/>
          </a:p>
          <a:p>
            <a:pPr>
              <a:lnSpc>
                <a:spcPct val="120000"/>
              </a:lnSpc>
            </a:pPr>
            <a:r>
              <a:rPr lang="en-US" dirty="0"/>
              <a:t>Advantages of in-store shopping</a:t>
            </a:r>
          </a:p>
          <a:p>
            <a:pPr marL="0" indent="0">
              <a:lnSpc>
                <a:spcPct val="120000"/>
              </a:lnSpc>
              <a:buNone/>
            </a:pPr>
            <a:r>
              <a:rPr lang="en-US" dirty="0"/>
              <a:t>   - getting products faster</a:t>
            </a:r>
          </a:p>
          <a:p>
            <a:pPr marL="0" indent="0">
              <a:lnSpc>
                <a:spcPct val="120000"/>
              </a:lnSpc>
              <a:buNone/>
            </a:pPr>
            <a:r>
              <a:rPr lang="en-US" dirty="0"/>
              <a:t>   - better guarantee of the product’s quality</a:t>
            </a:r>
            <a:br>
              <a:rPr lang="en-US" dirty="0"/>
            </a:br>
            <a:endParaRPr lang="en-US" dirty="0"/>
          </a:p>
          <a:p>
            <a:pPr marL="0" indent="0">
              <a:buNone/>
            </a:pPr>
            <a:br>
              <a:rPr lang="en-US" dirty="0"/>
            </a:br>
            <a:endParaRPr lang="en-US" dirty="0"/>
          </a:p>
        </p:txBody>
      </p:sp>
    </p:spTree>
    <p:extLst>
      <p:ext uri="{BB962C8B-B14F-4D97-AF65-F5344CB8AC3E}">
        <p14:creationId xmlns:p14="http://schemas.microsoft.com/office/powerpoint/2010/main" val="98084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000F-9F2B-B84F-991F-40A3770FABB8}"/>
              </a:ext>
            </a:extLst>
          </p:cNvPr>
          <p:cNvSpPr>
            <a:spLocks noGrp="1"/>
          </p:cNvSpPr>
          <p:nvPr>
            <p:ph type="title"/>
          </p:nvPr>
        </p:nvSpPr>
        <p:spPr/>
        <p:txBody>
          <a:bodyPr/>
          <a:lstStyle/>
          <a:p>
            <a:r>
              <a:rPr lang="en-US" dirty="0"/>
              <a:t>Why Octopus?</a:t>
            </a:r>
          </a:p>
        </p:txBody>
      </p:sp>
      <p:sp>
        <p:nvSpPr>
          <p:cNvPr id="3" name="Content Placeholder 2">
            <a:extLst>
              <a:ext uri="{FF2B5EF4-FFF2-40B4-BE49-F238E27FC236}">
                <a16:creationId xmlns:a16="http://schemas.microsoft.com/office/drawing/2014/main" id="{2DE5C55A-FE37-DA4A-A5C4-2C4C16210C7E}"/>
              </a:ext>
            </a:extLst>
          </p:cNvPr>
          <p:cNvSpPr>
            <a:spLocks noGrp="1"/>
          </p:cNvSpPr>
          <p:nvPr>
            <p:ph idx="1"/>
          </p:nvPr>
        </p:nvSpPr>
        <p:spPr/>
        <p:txBody>
          <a:bodyPr>
            <a:normAutofit/>
          </a:bodyPr>
          <a:lstStyle/>
          <a:p>
            <a:r>
              <a:rPr lang="en-US" dirty="0"/>
              <a:t>Due to the pandemic, products such as toilet paper, face mask, and hand sanitizer, are often out of stock. </a:t>
            </a:r>
          </a:p>
          <a:p>
            <a:pPr marL="0" indent="0">
              <a:buNone/>
            </a:pPr>
            <a:r>
              <a:rPr lang="en-US" dirty="0"/>
              <a:t>   </a:t>
            </a:r>
            <a:r>
              <a:rPr lang="en-US" dirty="0">
                <a:sym typeface="Wingdings" pitchFamily="2" charset="2"/>
              </a:rPr>
              <a:t> Customers often spend time visiting several stores but cannot get what they need, because they don’t have the inventory information of the stores in advance.</a:t>
            </a:r>
          </a:p>
          <a:p>
            <a:pPr marL="0" indent="0">
              <a:buNone/>
            </a:pPr>
            <a:r>
              <a:rPr lang="en-US" dirty="0">
                <a:solidFill>
                  <a:schemeClr val="bg1"/>
                </a:solidFill>
                <a:sym typeface="Wingdings" pitchFamily="2" charset="2"/>
              </a:rPr>
              <a:t>    Octopus is here to solve this problem!</a:t>
            </a:r>
            <a:endParaRPr lang="en-US" dirty="0">
              <a:solidFill>
                <a:schemeClr val="bg1"/>
              </a:solidFill>
            </a:endParaRPr>
          </a:p>
          <a:p>
            <a:pPr marL="0" indent="0">
              <a:buNone/>
            </a:pPr>
            <a:r>
              <a:rPr lang="en-US" dirty="0">
                <a:sym typeface="Wingdings" pitchFamily="2" charset="2"/>
              </a:rPr>
              <a:t>   </a:t>
            </a:r>
            <a:endParaRPr lang="en-US" dirty="0"/>
          </a:p>
        </p:txBody>
      </p:sp>
    </p:spTree>
    <p:extLst>
      <p:ext uri="{BB962C8B-B14F-4D97-AF65-F5344CB8AC3E}">
        <p14:creationId xmlns:p14="http://schemas.microsoft.com/office/powerpoint/2010/main" val="1348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8" name="Group 47">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9" name="Rectangle 7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5" name="Picture 4" descr="Octopus in action on the seabed">
            <a:extLst>
              <a:ext uri="{FF2B5EF4-FFF2-40B4-BE49-F238E27FC236}">
                <a16:creationId xmlns:a16="http://schemas.microsoft.com/office/drawing/2014/main" id="{04DC238B-C31F-4015-983D-00B6DADFD75A}"/>
              </a:ext>
            </a:extLst>
          </p:cNvPr>
          <p:cNvPicPr>
            <a:picLocks noChangeAspect="1"/>
          </p:cNvPicPr>
          <p:nvPr/>
        </p:nvPicPr>
        <p:blipFill rotWithShape="1">
          <a:blip r:embed="rId3"/>
          <a:srcRect t="25000"/>
          <a:stretch/>
        </p:blipFill>
        <p:spPr>
          <a:xfrm>
            <a:off x="20" y="10"/>
            <a:ext cx="12191980" cy="6857989"/>
          </a:xfrm>
          <a:prstGeom prst="rect">
            <a:avLst/>
          </a:prstGeom>
        </p:spPr>
      </p:pic>
      <p:grpSp>
        <p:nvGrpSpPr>
          <p:cNvPr id="81" name="Group 80">
            <a:extLst>
              <a:ext uri="{FF2B5EF4-FFF2-40B4-BE49-F238E27FC236}">
                <a16:creationId xmlns:a16="http://schemas.microsoft.com/office/drawing/2014/main" id="{20C61190-C3C6-470C-AD7E-DE1774D3B8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2" name="Straight Connector 81">
              <a:extLst>
                <a:ext uri="{FF2B5EF4-FFF2-40B4-BE49-F238E27FC236}">
                  <a16:creationId xmlns:a16="http://schemas.microsoft.com/office/drawing/2014/main" id="{FBA79076-09E2-42F2-AB53-2AC97BBF9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EFE7B6-A678-4080-8095-C35AC6E62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F819F03-C610-41AD-8191-AA9D0505BB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C3F4891-5EFC-4D18-A624-398BDF1CA0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7416C3-B1E9-4255-96DF-4E177FC3E1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7C17DC8-7DA5-4B05-966A-FB28DD872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1CE5E79-B59D-401A-BCC0-2D95B96A6C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3BD0973-E146-44AE-8BD5-6659260605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B00FB7-2DA7-477B-8D71-0F3C3442F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9C836F-E0FA-4F43-8595-37B03CFFB7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D2723-3E4D-48B1-A6D2-1A24F3DA37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E33C010-3B40-4B74-AFED-9A12421E8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75A24DA-3AD1-4146-9C36-1FF666EDB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312543-C4C1-48AB-A32C-CEBC25977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4AB31-8C5A-4150-95D6-D57F6C25C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D04B4EB-7F4A-4631-8A31-10795C50E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F7E2406-347A-4008-A837-B169329A8B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A29D85-8791-40DE-8AC1-55E01EF5FB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456E209-65A9-41F0-95CA-06832E2C62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48FBE92-306C-410A-A46C-78FA64751B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DEEC058-0746-4C6F-B438-432F7C5BB6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05675A2-165F-45F4-B82A-CADDAC635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7B04075-3949-4CE8-BC5D-8CC7C69B49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2095348-F370-432D-AB24-DF01B3569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0338639-8676-4CBD-A1C3-38D647AC94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8CD5D49-5B76-4AC2-AC0F-021E858B6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F0315B3-012B-4122-9034-0EA1ED049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F3B018-21CC-4BB8-B439-99AEF58B1F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0B51FB9-22BD-46DF-BE69-B2A00DA04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2" name="Rectangle 111">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89879-F206-644E-BEF0-D99A3DB213D7}"/>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What is Octopus?</a:t>
            </a:r>
          </a:p>
        </p:txBody>
      </p:sp>
    </p:spTree>
    <p:extLst>
      <p:ext uri="{BB962C8B-B14F-4D97-AF65-F5344CB8AC3E}">
        <p14:creationId xmlns:p14="http://schemas.microsoft.com/office/powerpoint/2010/main" val="2883467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Rectangle 76">
            <a:extLst>
              <a:ext uri="{FF2B5EF4-FFF2-40B4-BE49-F238E27FC236}">
                <a16:creationId xmlns:a16="http://schemas.microsoft.com/office/drawing/2014/main" id="{3712ED8D-807A-4E94-A9AF-C44676151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ight Triangle 78">
            <a:extLst>
              <a:ext uri="{FF2B5EF4-FFF2-40B4-BE49-F238E27FC236}">
                <a16:creationId xmlns:a16="http://schemas.microsoft.com/office/drawing/2014/main" id="{AF1E183F-9806-43C3-BC7E-6FD163C6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0" y="1565497"/>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Document 8">
            <a:extLst>
              <a:ext uri="{FF2B5EF4-FFF2-40B4-BE49-F238E27FC236}">
                <a16:creationId xmlns:a16="http://schemas.microsoft.com/office/drawing/2014/main" id="{D8667B21-A39C-4ABB-9CED-0DD4CD7395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67512" y="927301"/>
            <a:ext cx="6857998" cy="500340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2" h="47798">
                <a:moveTo>
                  <a:pt x="3" y="147"/>
                </a:moveTo>
                <a:lnTo>
                  <a:pt x="21623" y="0"/>
                </a:lnTo>
                <a:cubicBezTo>
                  <a:pt x="21623" y="5774"/>
                  <a:pt x="21642" y="38022"/>
                  <a:pt x="21642" y="43796"/>
                </a:cubicBezTo>
                <a:cubicBezTo>
                  <a:pt x="10842" y="43796"/>
                  <a:pt x="10842" y="50396"/>
                  <a:pt x="42" y="46646"/>
                </a:cubicBezTo>
                <a:cubicBezTo>
                  <a:pt x="61" y="31179"/>
                  <a:pt x="-16" y="15614"/>
                  <a:pt x="3" y="147"/>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83" name="Group 82">
            <a:extLst>
              <a:ext uri="{FF2B5EF4-FFF2-40B4-BE49-F238E27FC236}">
                <a16:creationId xmlns:a16="http://schemas.microsoft.com/office/drawing/2014/main" id="{F9009803-FECF-42E3-9D54-9D3F05786B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84" name="Straight Connector 83">
              <a:extLst>
                <a:ext uri="{FF2B5EF4-FFF2-40B4-BE49-F238E27FC236}">
                  <a16:creationId xmlns:a16="http://schemas.microsoft.com/office/drawing/2014/main" id="{6FFF7DE2-528C-44CB-999A-511B3038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AEBF359-B87C-4039-9F26-D6A918DCF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51649E-61FB-40BD-96C7-401150750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D86F05D-460E-4DC7-A2C4-50A569A2F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BCFB81-E71F-4C0D-BC06-9166414BB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D01E3D6-9049-46E9-AC67-AB3759E60B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8E8D76E-5A7B-480A-AA85-A0D6B5CED9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8662143-48AA-41B7-B267-DAB46CB10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4620DD0-3AAC-4F4D-A4BA-F6BE95E336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B17955-59FC-4CD6-9C2D-007E5BF2C6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A5B7EA1-5178-42DC-90F5-58EEC4F0C5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1DAD57A-5A10-47A9-BF61-3AE980B20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47C2348-AEE0-4C42-9843-D620AC9931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2539B38-4204-49AB-96D9-7C233D9D4A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9A13909-EECD-4D70-8312-E3F7707958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589262-1A89-4E3E-ADA5-D32C83186C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A17E9BD-7A5A-4276-88C3-B432CCCFF7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D9DB1BD-3B13-4319-B73C-F8D8F5EC0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6E81215-DB3F-4779-8052-63985A5AFF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F78B7CD-99BB-47DF-8B7A-F0FC817B0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6A380D8-1875-4DA2-A254-75200CB68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5C329C1-8472-4430-860B-4572543E4A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C0EC84-7D26-405B-885D-7A64120525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A62F440-1A4F-4849-B885-8C4FD62BA0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ED1F20C-6C1F-4BFB-8F0B-7E7916019E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C9E12E4-7A39-432F-85AD-D53E4EDE68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69FDCC4-D003-4674-9D52-CED1CE895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E4682F6-2932-4BA6-837B-B48AA222C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2627B4C-22CB-4FBF-B7F6-D88EECF1D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8B6512-F097-4D4D-A974-85CA1D803E70}"/>
              </a:ext>
            </a:extLst>
          </p:cNvPr>
          <p:cNvSpPr>
            <a:spLocks noGrp="1"/>
          </p:cNvSpPr>
          <p:nvPr>
            <p:ph type="title"/>
          </p:nvPr>
        </p:nvSpPr>
        <p:spPr>
          <a:xfrm>
            <a:off x="457201" y="732348"/>
            <a:ext cx="4419600" cy="2240735"/>
          </a:xfrm>
        </p:spPr>
        <p:txBody>
          <a:bodyPr>
            <a:normAutofit/>
          </a:bodyPr>
          <a:lstStyle/>
          <a:p>
            <a:r>
              <a:rPr lang="en-US" dirty="0"/>
              <a:t>What is Octopus?</a:t>
            </a:r>
          </a:p>
        </p:txBody>
      </p:sp>
      <p:sp>
        <p:nvSpPr>
          <p:cNvPr id="3" name="Content Placeholder 2">
            <a:extLst>
              <a:ext uri="{FF2B5EF4-FFF2-40B4-BE49-F238E27FC236}">
                <a16:creationId xmlns:a16="http://schemas.microsoft.com/office/drawing/2014/main" id="{A1F5C421-43F1-C142-9AFC-712410CF374E}"/>
              </a:ext>
            </a:extLst>
          </p:cNvPr>
          <p:cNvSpPr>
            <a:spLocks noGrp="1"/>
          </p:cNvSpPr>
          <p:nvPr>
            <p:ph idx="1"/>
          </p:nvPr>
        </p:nvSpPr>
        <p:spPr>
          <a:xfrm>
            <a:off x="444773" y="2600751"/>
            <a:ext cx="4419600" cy="2413958"/>
          </a:xfrm>
        </p:spPr>
        <p:txBody>
          <a:bodyPr>
            <a:normAutofit fontScale="92500" lnSpcReduction="10000"/>
          </a:bodyPr>
          <a:lstStyle/>
          <a:p>
            <a:r>
              <a:rPr lang="en-US" sz="1800" dirty="0"/>
              <a:t>Octopus is a web application that utilizes crawler technology to scrape the inventory information in the websites of the stores, i.e., Walmart, Target, and Walgreens, that are near the users, and then integrate the information into one single platform for the users.</a:t>
            </a:r>
          </a:p>
          <a:p>
            <a:pPr marL="0" indent="0">
              <a:buNone/>
            </a:pPr>
            <a:r>
              <a:rPr lang="en-US" sz="1800" dirty="0"/>
              <a:t> </a:t>
            </a:r>
          </a:p>
        </p:txBody>
      </p:sp>
      <p:pic>
        <p:nvPicPr>
          <p:cNvPr id="1030" name="Picture 6">
            <a:extLst>
              <a:ext uri="{FF2B5EF4-FFF2-40B4-BE49-F238E27FC236}">
                <a16:creationId xmlns:a16="http://schemas.microsoft.com/office/drawing/2014/main" id="{D490EC11-BFD1-2E40-B1E1-D6CAE0B9D0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21581" y="2039215"/>
            <a:ext cx="3443813" cy="381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p&#10;&#10;Description automatically generated">
            <a:extLst>
              <a:ext uri="{FF2B5EF4-FFF2-40B4-BE49-F238E27FC236}">
                <a16:creationId xmlns:a16="http://schemas.microsoft.com/office/drawing/2014/main" id="{04508D94-2B3E-934B-B210-C5FA953FD775}"/>
              </a:ext>
            </a:extLst>
          </p:cNvPr>
          <p:cNvPicPr>
            <a:picLocks noChangeAspect="1"/>
          </p:cNvPicPr>
          <p:nvPr/>
        </p:nvPicPr>
        <p:blipFill>
          <a:blip r:embed="rId4"/>
          <a:stretch>
            <a:fillRect/>
          </a:stretch>
        </p:blipFill>
        <p:spPr>
          <a:xfrm>
            <a:off x="4856111" y="2416221"/>
            <a:ext cx="3443801" cy="2186813"/>
          </a:xfrm>
          <a:prstGeom prst="rect">
            <a:avLst/>
          </a:prstGeom>
        </p:spPr>
      </p:pic>
      <p:sp>
        <p:nvSpPr>
          <p:cNvPr id="6" name="TextBox 5">
            <a:extLst>
              <a:ext uri="{FF2B5EF4-FFF2-40B4-BE49-F238E27FC236}">
                <a16:creationId xmlns:a16="http://schemas.microsoft.com/office/drawing/2014/main" id="{011CD847-D004-A246-9FE0-9C37EF7578D5}"/>
              </a:ext>
            </a:extLst>
          </p:cNvPr>
          <p:cNvSpPr txBox="1"/>
          <p:nvPr/>
        </p:nvSpPr>
        <p:spPr>
          <a:xfrm>
            <a:off x="5857439" y="5194500"/>
            <a:ext cx="1476558" cy="369332"/>
          </a:xfrm>
          <a:prstGeom prst="rect">
            <a:avLst/>
          </a:prstGeom>
          <a:noFill/>
        </p:spPr>
        <p:txBody>
          <a:bodyPr wrap="none" rtlCol="0">
            <a:spAutoFit/>
          </a:bodyPr>
          <a:lstStyle/>
          <a:p>
            <a:r>
              <a:rPr lang="en-US" dirty="0">
                <a:solidFill>
                  <a:schemeClr val="bg1"/>
                </a:solidFill>
              </a:rPr>
              <a:t>Search Page</a:t>
            </a:r>
          </a:p>
        </p:txBody>
      </p:sp>
      <p:sp>
        <p:nvSpPr>
          <p:cNvPr id="7" name="Rectangle 6">
            <a:extLst>
              <a:ext uri="{FF2B5EF4-FFF2-40B4-BE49-F238E27FC236}">
                <a16:creationId xmlns:a16="http://schemas.microsoft.com/office/drawing/2014/main" id="{8FA758E4-310A-A848-94B7-6111B7684DDA}"/>
              </a:ext>
            </a:extLst>
          </p:cNvPr>
          <p:cNvSpPr/>
          <p:nvPr/>
        </p:nvSpPr>
        <p:spPr>
          <a:xfrm>
            <a:off x="9210297" y="6069050"/>
            <a:ext cx="2272032" cy="646331"/>
          </a:xfrm>
          <a:prstGeom prst="rect">
            <a:avLst/>
          </a:prstGeom>
        </p:spPr>
        <p:txBody>
          <a:bodyPr wrap="none">
            <a:spAutoFit/>
          </a:bodyPr>
          <a:lstStyle/>
          <a:p>
            <a:r>
              <a:rPr lang="en-US" dirty="0">
                <a:solidFill>
                  <a:schemeClr val="bg1"/>
                </a:solidFill>
              </a:rPr>
              <a:t>Search Results Page</a:t>
            </a:r>
          </a:p>
          <a:p>
            <a:endParaRPr lang="en-US" dirty="0">
              <a:solidFill>
                <a:schemeClr val="bg1"/>
              </a:solidFill>
            </a:endParaRPr>
          </a:p>
        </p:txBody>
      </p:sp>
      <p:sp>
        <p:nvSpPr>
          <p:cNvPr id="8" name="Rectangle 7">
            <a:extLst>
              <a:ext uri="{FF2B5EF4-FFF2-40B4-BE49-F238E27FC236}">
                <a16:creationId xmlns:a16="http://schemas.microsoft.com/office/drawing/2014/main" id="{EF8FA4E6-5ADF-0C4D-B001-705F480735AB}"/>
              </a:ext>
            </a:extLst>
          </p:cNvPr>
          <p:cNvSpPr/>
          <p:nvPr/>
        </p:nvSpPr>
        <p:spPr>
          <a:xfrm>
            <a:off x="402823" y="4879829"/>
            <a:ext cx="6096000" cy="1754326"/>
          </a:xfrm>
          <a:prstGeom prst="rect">
            <a:avLst/>
          </a:prstGeom>
        </p:spPr>
        <p:txBody>
          <a:bodyPr>
            <a:spAutoFit/>
          </a:bodyPr>
          <a:lstStyle/>
          <a:p>
            <a:pPr marL="285750" indent="-285750">
              <a:buFont typeface="Arial" panose="020B0604020202020204" pitchFamily="34" charset="0"/>
              <a:buChar char="•"/>
            </a:pPr>
            <a:r>
              <a:rPr lang="en-US" dirty="0">
                <a:solidFill>
                  <a:schemeClr val="bg1"/>
                </a:solidFill>
              </a:rPr>
              <a:t>Functionalities of Octopus:</a:t>
            </a:r>
          </a:p>
          <a:p>
            <a:r>
              <a:rPr lang="en-US" dirty="0">
                <a:solidFill>
                  <a:schemeClr val="bg1"/>
                </a:solidFill>
              </a:rPr>
              <a:t>  - Search product by location and name.</a:t>
            </a:r>
          </a:p>
          <a:p>
            <a:r>
              <a:rPr lang="en-US" dirty="0">
                <a:solidFill>
                  <a:schemeClr val="bg1"/>
                </a:solidFill>
              </a:rPr>
              <a:t>  - Stores’ locations shown in map and products’</a:t>
            </a:r>
          </a:p>
          <a:p>
            <a:r>
              <a:rPr lang="en-US" dirty="0">
                <a:solidFill>
                  <a:schemeClr val="bg1"/>
                </a:solidFill>
              </a:rPr>
              <a:t>    information shown in listing cards.</a:t>
            </a:r>
          </a:p>
          <a:p>
            <a:r>
              <a:rPr lang="zh-TW" altLang="en-US" dirty="0">
                <a:solidFill>
                  <a:schemeClr val="bg1"/>
                </a:solidFill>
              </a:rPr>
              <a:t> </a:t>
            </a:r>
            <a:r>
              <a:rPr lang="en-US" altLang="zh-TW" dirty="0">
                <a:solidFill>
                  <a:schemeClr val="bg1"/>
                </a:solidFill>
              </a:rPr>
              <a:t> - Sort products by price or rating.</a:t>
            </a:r>
            <a:endParaRPr lang="en-US" dirty="0">
              <a:solidFill>
                <a:schemeClr val="bg1"/>
              </a:solidFill>
            </a:endParaRPr>
          </a:p>
          <a:p>
            <a:r>
              <a:rPr lang="en-US" dirty="0">
                <a:solidFill>
                  <a:schemeClr val="bg1"/>
                </a:solidFill>
              </a:rPr>
              <a:t>  - Personal watchlist to keep track of the products.</a:t>
            </a:r>
          </a:p>
        </p:txBody>
      </p:sp>
    </p:spTree>
    <p:extLst>
      <p:ext uri="{BB962C8B-B14F-4D97-AF65-F5344CB8AC3E}">
        <p14:creationId xmlns:p14="http://schemas.microsoft.com/office/powerpoint/2010/main" val="353714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ctopus in action on the seabed">
            <a:extLst>
              <a:ext uri="{FF2B5EF4-FFF2-40B4-BE49-F238E27FC236}">
                <a16:creationId xmlns:a16="http://schemas.microsoft.com/office/drawing/2014/main" id="{04DC238B-C31F-4015-983D-00B6DADFD75A}"/>
              </a:ext>
            </a:extLst>
          </p:cNvPr>
          <p:cNvPicPr>
            <a:picLocks noChangeAspect="1"/>
          </p:cNvPicPr>
          <p:nvPr/>
        </p:nvPicPr>
        <p:blipFill rotWithShape="1">
          <a:blip r:embed="rId3"/>
          <a:srcRect t="25000"/>
          <a:stretch/>
        </p:blipFill>
        <p:spPr>
          <a:xfrm>
            <a:off x="20" y="10"/>
            <a:ext cx="12191980" cy="6857989"/>
          </a:xfrm>
          <a:prstGeom prst="rect">
            <a:avLst/>
          </a:prstGeom>
        </p:spPr>
      </p:pic>
      <p:sp>
        <p:nvSpPr>
          <p:cNvPr id="2" name="Title 1">
            <a:extLst>
              <a:ext uri="{FF2B5EF4-FFF2-40B4-BE49-F238E27FC236}">
                <a16:creationId xmlns:a16="http://schemas.microsoft.com/office/drawing/2014/main" id="{1C289879-F206-644E-BEF0-D99A3DB213D7}"/>
              </a:ext>
            </a:extLst>
          </p:cNvPr>
          <p:cNvSpPr>
            <a:spLocks noGrp="1"/>
          </p:cNvSpPr>
          <p:nvPr>
            <p:ph type="title"/>
          </p:nvPr>
        </p:nvSpPr>
        <p:spPr>
          <a:xfrm>
            <a:off x="1524000" y="728905"/>
            <a:ext cx="9144000" cy="3184274"/>
          </a:xfrm>
        </p:spPr>
        <p:txBody>
          <a:bodyPr vert="horz" lIns="91440" tIns="45720" rIns="91440" bIns="45720" rtlCol="0" anchor="b">
            <a:normAutofit/>
          </a:bodyPr>
          <a:lstStyle/>
          <a:p>
            <a:pPr algn="ctr"/>
            <a:r>
              <a:rPr lang="en-US" sz="5400" dirty="0"/>
              <a:t>The Technology behind Octopus</a:t>
            </a:r>
          </a:p>
        </p:txBody>
      </p:sp>
    </p:spTree>
    <p:extLst>
      <p:ext uri="{BB962C8B-B14F-4D97-AF65-F5344CB8AC3E}">
        <p14:creationId xmlns:p14="http://schemas.microsoft.com/office/powerpoint/2010/main" val="52116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42AE-B58A-484B-A169-E860783CF37B}"/>
              </a:ext>
            </a:extLst>
          </p:cNvPr>
          <p:cNvSpPr>
            <a:spLocks noGrp="1"/>
          </p:cNvSpPr>
          <p:nvPr>
            <p:ph type="title"/>
          </p:nvPr>
        </p:nvSpPr>
        <p:spPr/>
        <p:txBody>
          <a:bodyPr/>
          <a:lstStyle/>
          <a:p>
            <a:r>
              <a:rPr lang="en-US" dirty="0"/>
              <a:t>Workflow of Octopus</a:t>
            </a:r>
          </a:p>
        </p:txBody>
      </p:sp>
      <p:sp>
        <p:nvSpPr>
          <p:cNvPr id="3" name="Content Placeholder 2">
            <a:extLst>
              <a:ext uri="{FF2B5EF4-FFF2-40B4-BE49-F238E27FC236}">
                <a16:creationId xmlns:a16="http://schemas.microsoft.com/office/drawing/2014/main" id="{02249745-B2FC-E442-88B9-A57BA7A8846E}"/>
              </a:ext>
            </a:extLst>
          </p:cNvPr>
          <p:cNvSpPr>
            <a:spLocks noGrp="1"/>
          </p:cNvSpPr>
          <p:nvPr>
            <p:ph idx="1"/>
          </p:nvPr>
        </p:nvSpPr>
        <p:spPr>
          <a:xfrm>
            <a:off x="457199" y="1825625"/>
            <a:ext cx="11509513" cy="811558"/>
          </a:xfrm>
        </p:spPr>
        <p:txBody>
          <a:bodyPr>
            <a:normAutofit/>
          </a:bodyPr>
          <a:lstStyle/>
          <a:p>
            <a:pPr marL="0" indent="0">
              <a:buNone/>
            </a:pPr>
            <a:r>
              <a:rPr lang="en-US" dirty="0"/>
              <a:t> </a:t>
            </a:r>
          </a:p>
          <a:p>
            <a:pPr marL="0" indent="0">
              <a:buNone/>
            </a:pPr>
            <a:endParaRPr lang="en-US" dirty="0"/>
          </a:p>
        </p:txBody>
      </p:sp>
      <p:sp>
        <p:nvSpPr>
          <p:cNvPr id="5" name="Rectangle 4">
            <a:extLst>
              <a:ext uri="{FF2B5EF4-FFF2-40B4-BE49-F238E27FC236}">
                <a16:creationId xmlns:a16="http://schemas.microsoft.com/office/drawing/2014/main" id="{FF22C11E-59ED-F344-B025-BC603A3FC04F}"/>
              </a:ext>
            </a:extLst>
          </p:cNvPr>
          <p:cNvSpPr/>
          <p:nvPr/>
        </p:nvSpPr>
        <p:spPr>
          <a:xfrm>
            <a:off x="457199" y="2562709"/>
            <a:ext cx="10217427" cy="1200329"/>
          </a:xfrm>
          <a:prstGeom prst="rect">
            <a:avLst/>
          </a:prstGeom>
        </p:spPr>
        <p:txBody>
          <a:bodyPr wrap="square">
            <a:spAutoFit/>
          </a:bodyPr>
          <a:lstStyle/>
          <a:p>
            <a:endParaRPr lang="en-US" sz="2400" dirty="0">
              <a:solidFill>
                <a:schemeClr val="bg1"/>
              </a:solidFill>
            </a:endParaRPr>
          </a:p>
          <a:p>
            <a:endParaRPr lang="en-US" sz="2400" dirty="0"/>
          </a:p>
          <a:p>
            <a:endParaRPr lang="en-US" sz="2400" dirty="0"/>
          </a:p>
        </p:txBody>
      </p:sp>
      <p:pic>
        <p:nvPicPr>
          <p:cNvPr id="12" name="Picture 11" descr="A picture containing table&#10;&#10;Description automatically generated">
            <a:extLst>
              <a:ext uri="{FF2B5EF4-FFF2-40B4-BE49-F238E27FC236}">
                <a16:creationId xmlns:a16="http://schemas.microsoft.com/office/drawing/2014/main" id="{19199CBC-B08F-674C-8A65-19CA93D4E27C}"/>
              </a:ext>
            </a:extLst>
          </p:cNvPr>
          <p:cNvPicPr>
            <a:picLocks noChangeAspect="1"/>
          </p:cNvPicPr>
          <p:nvPr/>
        </p:nvPicPr>
        <p:blipFill>
          <a:blip r:embed="rId3"/>
          <a:stretch>
            <a:fillRect/>
          </a:stretch>
        </p:blipFill>
        <p:spPr>
          <a:xfrm>
            <a:off x="670435" y="2061632"/>
            <a:ext cx="10851129" cy="3086101"/>
          </a:xfrm>
          <a:prstGeom prst="rect">
            <a:avLst/>
          </a:prstGeom>
        </p:spPr>
      </p:pic>
      <p:sp>
        <p:nvSpPr>
          <p:cNvPr id="13" name="TextBox 12">
            <a:extLst>
              <a:ext uri="{FF2B5EF4-FFF2-40B4-BE49-F238E27FC236}">
                <a16:creationId xmlns:a16="http://schemas.microsoft.com/office/drawing/2014/main" id="{B8BC48F9-96CE-D24C-86DC-6E152BA729E0}"/>
              </a:ext>
            </a:extLst>
          </p:cNvPr>
          <p:cNvSpPr txBox="1"/>
          <p:nvPr/>
        </p:nvSpPr>
        <p:spPr>
          <a:xfrm>
            <a:off x="670435" y="5648810"/>
            <a:ext cx="7824208" cy="461665"/>
          </a:xfrm>
          <a:prstGeom prst="rect">
            <a:avLst/>
          </a:prstGeom>
          <a:noFill/>
        </p:spPr>
        <p:txBody>
          <a:bodyPr wrap="square" rtlCol="0">
            <a:spAutoFit/>
          </a:bodyPr>
          <a:lstStyle/>
          <a:p>
            <a:r>
              <a:rPr lang="en-US" sz="2400" dirty="0">
                <a:solidFill>
                  <a:schemeClr val="bg1"/>
                </a:solidFill>
              </a:rPr>
              <a:t>Note: Step 2 + Step 3 = Web Scraping (Web</a:t>
            </a:r>
            <a:r>
              <a:rPr lang="zh-TW" altLang="en-US" sz="2400" dirty="0">
                <a:solidFill>
                  <a:schemeClr val="bg1"/>
                </a:solidFill>
              </a:rPr>
              <a:t> </a:t>
            </a:r>
            <a:r>
              <a:rPr lang="en-US" sz="2400" dirty="0">
                <a:solidFill>
                  <a:schemeClr val="bg1"/>
                </a:solidFill>
              </a:rPr>
              <a:t>Crawling)</a:t>
            </a:r>
          </a:p>
        </p:txBody>
      </p:sp>
    </p:spTree>
    <p:extLst>
      <p:ext uri="{BB962C8B-B14F-4D97-AF65-F5344CB8AC3E}">
        <p14:creationId xmlns:p14="http://schemas.microsoft.com/office/powerpoint/2010/main" val="2365124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16D3-1981-6344-8B01-CAC111F46F6F}"/>
              </a:ext>
            </a:extLst>
          </p:cNvPr>
          <p:cNvSpPr>
            <a:spLocks noGrp="1"/>
          </p:cNvSpPr>
          <p:nvPr>
            <p:ph type="title"/>
          </p:nvPr>
        </p:nvSpPr>
        <p:spPr/>
        <p:txBody>
          <a:bodyPr/>
          <a:lstStyle/>
          <a:p>
            <a:r>
              <a:rPr lang="en-US" dirty="0"/>
              <a:t>Google Search API (</a:t>
            </a:r>
            <a:r>
              <a:rPr lang="en-US" dirty="0" err="1"/>
              <a:t>SerpApi</a:t>
            </a:r>
            <a:r>
              <a:rPr lang="en-US" dirty="0"/>
              <a:t>) – Step 1</a:t>
            </a:r>
          </a:p>
        </p:txBody>
      </p:sp>
      <p:pic>
        <p:nvPicPr>
          <p:cNvPr id="1026" name="Picture 2">
            <a:extLst>
              <a:ext uri="{FF2B5EF4-FFF2-40B4-BE49-F238E27FC236}">
                <a16:creationId xmlns:a16="http://schemas.microsoft.com/office/drawing/2014/main" id="{7EE39DA2-C056-4940-882D-7607F540BC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63439" y="2029235"/>
            <a:ext cx="7372069" cy="4128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442DBC-4F9A-7B40-8355-CCAB2445D553}"/>
              </a:ext>
            </a:extLst>
          </p:cNvPr>
          <p:cNvSpPr txBox="1"/>
          <p:nvPr/>
        </p:nvSpPr>
        <p:spPr>
          <a:xfrm>
            <a:off x="457201" y="2029235"/>
            <a:ext cx="39624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Google Search API is used to get the websites and locations of the stores near the users.</a:t>
            </a:r>
          </a:p>
          <a:p>
            <a:pPr marL="285750" indent="-285750">
              <a:buFont typeface="Arial" panose="020B0604020202020204" pitchFamily="34" charset="0"/>
              <a:buChar char="•"/>
            </a:pPr>
            <a:endParaRPr lang="en-US" sz="2400" dirty="0">
              <a:solidFill>
                <a:schemeClr val="bg1"/>
              </a:solidFill>
            </a:endParaRPr>
          </a:p>
          <a:p>
            <a:r>
              <a:rPr lang="en-US" sz="2400" dirty="0">
                <a:solidFill>
                  <a:schemeClr val="bg1"/>
                </a:solidFill>
              </a:rPr>
              <a:t>(A normal web scraping method cannot get certain information in the Google Maps search results)</a:t>
            </a:r>
          </a:p>
          <a:p>
            <a:pPr marL="285750" indent="-285750">
              <a:buFont typeface="Arial" panose="020B0604020202020204" pitchFamily="34" charset="0"/>
              <a:buChar char="•"/>
            </a:pPr>
            <a:endParaRPr lang="en-US" sz="2400" dirty="0">
              <a:solidFill>
                <a:schemeClr val="bg1"/>
              </a:solidFill>
            </a:endParaRPr>
          </a:p>
          <a:p>
            <a:r>
              <a:rPr lang="en-US" sz="2400" dirty="0">
                <a:solidFill>
                  <a:schemeClr val="bg1"/>
                </a:solidFill>
                <a:sym typeface="Wingdings" pitchFamily="2" charset="2"/>
              </a:rPr>
              <a:t>   </a:t>
            </a:r>
            <a:endParaRPr lang="en-US" dirty="0">
              <a:solidFill>
                <a:schemeClr val="bg1"/>
              </a:solidFill>
            </a:endParaRPr>
          </a:p>
        </p:txBody>
      </p:sp>
    </p:spTree>
    <p:extLst>
      <p:ext uri="{BB962C8B-B14F-4D97-AF65-F5344CB8AC3E}">
        <p14:creationId xmlns:p14="http://schemas.microsoft.com/office/powerpoint/2010/main" val="4011999365"/>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6985</TotalTime>
  <Words>1535</Words>
  <Application>Microsoft Macintosh PowerPoint</Application>
  <PresentationFormat>Widescreen</PresentationFormat>
  <Paragraphs>92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Calibri</vt:lpstr>
      <vt:lpstr>Posterama</vt:lpstr>
      <vt:lpstr>SineVTI</vt:lpstr>
      <vt:lpstr>Commodity information integrated recommendation system based on crawler technology and geographic location  by   Brian Hsu, Xiaohan Jiang, Lei Zhang, Yakun Feng </vt:lpstr>
      <vt:lpstr>Why Octopus?</vt:lpstr>
      <vt:lpstr>Why Octopus?</vt:lpstr>
      <vt:lpstr>Why Octopus?</vt:lpstr>
      <vt:lpstr>What is Octopus?</vt:lpstr>
      <vt:lpstr>What is Octopus?</vt:lpstr>
      <vt:lpstr>The Technology behind Octopus</vt:lpstr>
      <vt:lpstr>Workflow of Octopus</vt:lpstr>
      <vt:lpstr>Google Search API (SerpApi) – Step 1</vt:lpstr>
      <vt:lpstr>Selenium – Step 2</vt:lpstr>
      <vt:lpstr>Selenium – Step 2 (Cont’d)</vt:lpstr>
      <vt:lpstr>Beautiful Soup – Step 3</vt:lpstr>
      <vt:lpstr>Multithreading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Commodity information integrated recommendation system based on crawler technology and geographic location</dc:title>
  <dc:creator>Brian William Hsu</dc:creator>
  <cp:lastModifiedBy>Brian William Hsu</cp:lastModifiedBy>
  <cp:revision>6</cp:revision>
  <dcterms:created xsi:type="dcterms:W3CDTF">2021-11-22T09:25:56Z</dcterms:created>
  <dcterms:modified xsi:type="dcterms:W3CDTF">2021-11-30T15:38:39Z</dcterms:modified>
</cp:coreProperties>
</file>